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8163" cy="100203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44B92"/>
    <a:srgbClr val="10981D"/>
    <a:srgbClr val="21E734"/>
    <a:srgbClr val="B2B2B2"/>
    <a:srgbClr val="9696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0" autoAdjust="0"/>
    <p:restoredTop sz="94660" autoAdjust="0"/>
  </p:normalViewPr>
  <p:slideViewPr>
    <p:cSldViewPr snapToGrid="0">
      <p:cViewPr varScale="1">
        <p:scale>
          <a:sx n="112" d="100"/>
          <a:sy n="112" d="100"/>
        </p:scale>
        <p:origin x="-150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E8A5B-6E22-4E08-BFAF-9F157BC53ECA}" type="datetimeFigureOut">
              <a:rPr lang="tr-TR"/>
              <a:pPr>
                <a:defRPr/>
              </a:pPr>
              <a:t>18.10.2019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1E777-FA3D-423E-B6A7-F2D183355D7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EE4B3-4F96-4E1A-9369-C5505EDC870C}" type="datetimeFigureOut">
              <a:rPr lang="tr-TR"/>
              <a:pPr>
                <a:defRPr/>
              </a:pPr>
              <a:t>18.10.2019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1ECAF-D3D2-4A36-B42D-A7BD9AF7900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017F0-0221-42F6-A45B-2088476BA805}" type="datetimeFigureOut">
              <a:rPr lang="tr-TR"/>
              <a:pPr>
                <a:defRPr/>
              </a:pPr>
              <a:t>18.10.2019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47764-44CF-4CBC-9527-CF7AE51F8B9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BAC1F-C119-4DB1-8879-F823C2BD3894}" type="datetimeFigureOut">
              <a:rPr lang="tr-TR"/>
              <a:pPr>
                <a:defRPr/>
              </a:pPr>
              <a:t>18.10.2019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B8143-4474-4A08-B61B-A968B82E3F0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E4467-DFD0-4152-9A60-562EFD3200FD}" type="datetimeFigureOut">
              <a:rPr lang="tr-TR"/>
              <a:pPr>
                <a:defRPr/>
              </a:pPr>
              <a:t>18.10.2019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8CC2C-4FEB-4026-B84E-84A2156F13D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6B3D5-6A25-4603-8D8E-6AEE41D495D3}" type="datetimeFigureOut">
              <a:rPr lang="tr-TR"/>
              <a:pPr>
                <a:defRPr/>
              </a:pPr>
              <a:t>18.10.2019</a:t>
            </a:fld>
            <a:endParaRPr lang="tr-TR"/>
          </a:p>
        </p:txBody>
      </p:sp>
      <p:sp>
        <p:nvSpPr>
          <p:cNvPr id="6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77A99-4FB1-4C71-94C1-FD4168B200E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AEA8B-DC3B-4F6B-B92D-2A7AA32BF998}" type="datetimeFigureOut">
              <a:rPr lang="tr-TR"/>
              <a:pPr>
                <a:defRPr/>
              </a:pPr>
              <a:t>18.10.2019</a:t>
            </a:fld>
            <a:endParaRPr lang="tr-TR"/>
          </a:p>
        </p:txBody>
      </p:sp>
      <p:sp>
        <p:nvSpPr>
          <p:cNvPr id="8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40C2C-A051-4BCB-BA15-DD592408B36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4614A-7D3C-4A53-BC5D-9AA235C85892}" type="datetimeFigureOut">
              <a:rPr lang="tr-TR"/>
              <a:pPr>
                <a:defRPr/>
              </a:pPr>
              <a:t>18.10.2019</a:t>
            </a:fld>
            <a:endParaRPr lang="tr-TR"/>
          </a:p>
        </p:txBody>
      </p:sp>
      <p:sp>
        <p:nvSpPr>
          <p:cNvPr id="4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ADA32-AA78-47BD-8F3D-C3E84E380B2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F7146-8E74-49F6-A977-1D038C17A6DB}" type="datetimeFigureOut">
              <a:rPr lang="tr-TR"/>
              <a:pPr>
                <a:defRPr/>
              </a:pPr>
              <a:t>18.10.2019</a:t>
            </a:fld>
            <a:endParaRPr lang="tr-TR"/>
          </a:p>
        </p:txBody>
      </p:sp>
      <p:sp>
        <p:nvSpPr>
          <p:cNvPr id="3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7E375-4316-468C-A414-74C349F0CE6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4ACBC-8CA1-4770-AA39-4BFFF53E94AF}" type="datetimeFigureOut">
              <a:rPr lang="tr-TR"/>
              <a:pPr>
                <a:defRPr/>
              </a:pPr>
              <a:t>18.10.2019</a:t>
            </a:fld>
            <a:endParaRPr lang="tr-TR"/>
          </a:p>
        </p:txBody>
      </p:sp>
      <p:sp>
        <p:nvSpPr>
          <p:cNvPr id="6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8CDBA-F7BB-4CB5-A8CF-3AB4D370CAD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03343-19CF-476F-AE32-BCD9FC1B02AE}" type="datetimeFigureOut">
              <a:rPr lang="tr-TR"/>
              <a:pPr>
                <a:defRPr/>
              </a:pPr>
              <a:t>18.10.2019</a:t>
            </a:fld>
            <a:endParaRPr lang="tr-TR"/>
          </a:p>
        </p:txBody>
      </p:sp>
      <p:sp>
        <p:nvSpPr>
          <p:cNvPr id="6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2DD2F-B0B7-49DD-8628-FD6C0DD1806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stilini düzenlemek için tıklayın</a:t>
            </a:r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F03ED7-468A-4612-BEE0-A052611A67CD}" type="datetimeFigureOut">
              <a:rPr lang="tr-TR"/>
              <a:pPr>
                <a:defRPr/>
              </a:pPr>
              <a:t>18.10.2019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24ECF05-D9D7-4B95-8E4C-8472C33ED9A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Dikdörtgen 55"/>
          <p:cNvSpPr>
            <a:spLocks noChangeArrowheads="1"/>
          </p:cNvSpPr>
          <p:nvPr/>
        </p:nvSpPr>
        <p:spPr bwMode="auto">
          <a:xfrm>
            <a:off x="0" y="0"/>
            <a:ext cx="12825413" cy="6858000"/>
          </a:xfrm>
          <a:prstGeom prst="rect">
            <a:avLst/>
          </a:prstGeom>
          <a:solidFill>
            <a:srgbClr val="FFFFFF"/>
          </a:solidFill>
          <a:ln w="12700" algn="ctr">
            <a:solidFill>
              <a:srgbClr val="2F528F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925768" y="609308"/>
            <a:ext cx="1123335" cy="74725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281113" y="815975"/>
            <a:ext cx="412750" cy="422275"/>
          </a:xfrm>
          <a:prstGeom prst="ellipse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732812" y="1356559"/>
            <a:ext cx="1509252" cy="99060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4" name="Düz Bağlayıcı 13"/>
          <p:cNvCxnSpPr>
            <a:cxnSpLocks/>
          </p:cNvCxnSpPr>
          <p:nvPr/>
        </p:nvCxnSpPr>
        <p:spPr>
          <a:xfrm>
            <a:off x="733425" y="1976438"/>
            <a:ext cx="150812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Metin kutusu 15"/>
          <p:cNvSpPr txBox="1"/>
          <p:nvPr/>
        </p:nvSpPr>
        <p:spPr>
          <a:xfrm>
            <a:off x="925513" y="1444625"/>
            <a:ext cx="1160462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12V RÖLE</a:t>
            </a:r>
          </a:p>
        </p:txBody>
      </p:sp>
      <p:sp>
        <p:nvSpPr>
          <p:cNvPr id="20" name="Dikdörtgen: Yuvarlatılmış Köşeler 19"/>
          <p:cNvSpPr/>
          <p:nvPr/>
        </p:nvSpPr>
        <p:spPr>
          <a:xfrm>
            <a:off x="3352865" y="389177"/>
            <a:ext cx="1881654" cy="342158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/>
          </a:p>
        </p:txBody>
      </p:sp>
      <p:sp>
        <p:nvSpPr>
          <p:cNvPr id="21" name="Dikdörtgen: Yuvarlatılmış Köşeler 20"/>
          <p:cNvSpPr/>
          <p:nvPr/>
        </p:nvSpPr>
        <p:spPr>
          <a:xfrm>
            <a:off x="3358333" y="406076"/>
            <a:ext cx="1772263" cy="353961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>
              <a:solidFill>
                <a:schemeClr val="accent1"/>
              </a:solidFill>
              <a:cs typeface="Arial" charset="0"/>
            </a:endParaRPr>
          </a:p>
        </p:txBody>
      </p:sp>
      <p:sp>
        <p:nvSpPr>
          <p:cNvPr id="13329" name="Metin kutusu 21"/>
          <p:cNvSpPr txBox="1">
            <a:spLocks noChangeArrowheads="1"/>
          </p:cNvSpPr>
          <p:nvPr/>
        </p:nvSpPr>
        <p:spPr bwMode="auto">
          <a:xfrm>
            <a:off x="3382963" y="457200"/>
            <a:ext cx="16764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1200" b="1">
                <a:solidFill>
                  <a:srgbClr val="044B92"/>
                </a:solidFill>
              </a:rPr>
              <a:t>Nokkon/Multi-Track</a:t>
            </a:r>
          </a:p>
        </p:txBody>
      </p:sp>
      <p:sp>
        <p:nvSpPr>
          <p:cNvPr id="25" name="Dikdörtgen 24"/>
          <p:cNvSpPr/>
          <p:nvPr/>
        </p:nvSpPr>
        <p:spPr>
          <a:xfrm>
            <a:off x="3495334" y="5656615"/>
            <a:ext cx="1817346" cy="91595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2000" b="1">
                <a:solidFill>
                  <a:srgbClr val="2F5597"/>
                </a:solidFill>
                <a:cs typeface="Arial" charset="0"/>
              </a:rPr>
              <a:t>AKÜ</a:t>
            </a:r>
            <a:endParaRPr lang="tr-TR" sz="2000" b="1">
              <a:solidFill>
                <a:srgbClr val="2F5597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tr-TR" sz="2000" b="1">
                <a:solidFill>
                  <a:srgbClr val="2F5597"/>
                </a:solidFill>
                <a:latin typeface="Arial" charset="0"/>
                <a:cs typeface="Arial" charset="0"/>
              </a:rPr>
              <a:t>12/24 V</a:t>
            </a:r>
          </a:p>
        </p:txBody>
      </p:sp>
      <p:sp>
        <p:nvSpPr>
          <p:cNvPr id="26" name="Dikdörtgen 25"/>
          <p:cNvSpPr/>
          <p:nvPr/>
        </p:nvSpPr>
        <p:spPr>
          <a:xfrm>
            <a:off x="3635375" y="5418138"/>
            <a:ext cx="206375" cy="196850"/>
          </a:xfrm>
          <a:prstGeom prst="rect">
            <a:avLst/>
          </a:prstGeom>
          <a:solidFill>
            <a:schemeClr val="tx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solidFill>
                <a:schemeClr val="bg1"/>
              </a:solidFill>
            </a:endParaRPr>
          </a:p>
        </p:txBody>
      </p:sp>
      <p:sp>
        <p:nvSpPr>
          <p:cNvPr id="27" name="Dikdörtgen 26"/>
          <p:cNvSpPr/>
          <p:nvPr/>
        </p:nvSpPr>
        <p:spPr>
          <a:xfrm>
            <a:off x="4664075" y="5418138"/>
            <a:ext cx="206375" cy="196850"/>
          </a:xfrm>
          <a:prstGeom prst="rect">
            <a:avLst/>
          </a:prstGeom>
          <a:solidFill>
            <a:srgbClr val="FF0000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28" name="Dikdörtgen 27"/>
          <p:cNvSpPr/>
          <p:nvPr/>
        </p:nvSpPr>
        <p:spPr>
          <a:xfrm>
            <a:off x="2557463" y="3217863"/>
            <a:ext cx="412750" cy="2460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29" name="Dikdörtgen 28"/>
          <p:cNvSpPr/>
          <p:nvPr/>
        </p:nvSpPr>
        <p:spPr>
          <a:xfrm>
            <a:off x="3875088" y="3436938"/>
            <a:ext cx="1127125" cy="2159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30" name="Dikdörtgen 29"/>
          <p:cNvSpPr/>
          <p:nvPr/>
        </p:nvSpPr>
        <p:spPr>
          <a:xfrm>
            <a:off x="5095875" y="4794250"/>
            <a:ext cx="77788" cy="2524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31" name="Dikdörtgen 30"/>
          <p:cNvSpPr>
            <a:spLocks noChangeArrowheads="1"/>
          </p:cNvSpPr>
          <p:nvPr/>
        </p:nvSpPr>
        <p:spPr bwMode="auto">
          <a:xfrm>
            <a:off x="2562225" y="1931988"/>
            <a:ext cx="414338" cy="107950"/>
          </a:xfrm>
          <a:prstGeom prst="rect">
            <a:avLst/>
          </a:prstGeom>
          <a:solidFill>
            <a:srgbClr val="969696"/>
          </a:solidFill>
          <a:ln w="12700" algn="ctr">
            <a:solidFill>
              <a:srgbClr val="2F528F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2" name="Dikdörtgen 31"/>
          <p:cNvSpPr/>
          <p:nvPr/>
        </p:nvSpPr>
        <p:spPr>
          <a:xfrm>
            <a:off x="2554288" y="2903538"/>
            <a:ext cx="300037" cy="107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34" name="Metin kutusu 33"/>
          <p:cNvSpPr txBox="1"/>
          <p:nvPr/>
        </p:nvSpPr>
        <p:spPr>
          <a:xfrm>
            <a:off x="723742" y="1985823"/>
            <a:ext cx="1518322" cy="36933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87a 30  85  86</a:t>
            </a:r>
          </a:p>
        </p:txBody>
      </p:sp>
      <p:sp>
        <p:nvSpPr>
          <p:cNvPr id="48" name="Dikdörtgen 47"/>
          <p:cNvSpPr/>
          <p:nvPr/>
        </p:nvSpPr>
        <p:spPr>
          <a:xfrm>
            <a:off x="4683125" y="3656013"/>
            <a:ext cx="53975" cy="176212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9" name="Dikdörtgen 48"/>
          <p:cNvSpPr/>
          <p:nvPr/>
        </p:nvSpPr>
        <p:spPr>
          <a:xfrm>
            <a:off x="4398963" y="3636963"/>
            <a:ext cx="66675" cy="1282700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1" name="Dikdörtgen 50"/>
          <p:cNvSpPr/>
          <p:nvPr/>
        </p:nvSpPr>
        <p:spPr>
          <a:xfrm>
            <a:off x="4545013" y="3665538"/>
            <a:ext cx="65087" cy="9747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3" name="Dikdörtgen 52"/>
          <p:cNvSpPr/>
          <p:nvPr/>
        </p:nvSpPr>
        <p:spPr>
          <a:xfrm>
            <a:off x="3775075" y="4625975"/>
            <a:ext cx="835025" cy="730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4" name="Dikdörtgen 53"/>
          <p:cNvSpPr/>
          <p:nvPr/>
        </p:nvSpPr>
        <p:spPr>
          <a:xfrm>
            <a:off x="3678238" y="4624388"/>
            <a:ext cx="77787" cy="80168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5" name="Dikdörtgen 54"/>
          <p:cNvSpPr/>
          <p:nvPr/>
        </p:nvSpPr>
        <p:spPr>
          <a:xfrm>
            <a:off x="4408488" y="4889500"/>
            <a:ext cx="708025" cy="46038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349" name="Metin kutusu 56"/>
          <p:cNvSpPr txBox="1">
            <a:spLocks noChangeArrowheads="1"/>
          </p:cNvSpPr>
          <p:nvPr/>
        </p:nvSpPr>
        <p:spPr bwMode="auto">
          <a:xfrm>
            <a:off x="5059363" y="4152900"/>
            <a:ext cx="1331912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b="1">
                <a:solidFill>
                  <a:srgbClr val="2F5597"/>
                </a:solidFill>
                <a:latin typeface="Calibri" pitchFamily="34" charset="0"/>
              </a:rPr>
              <a:t>ARAÇ KONTAĞI</a:t>
            </a:r>
            <a:endParaRPr lang="tr-TR" b="1">
              <a:solidFill>
                <a:srgbClr val="2F5597"/>
              </a:solidFill>
            </a:endParaRPr>
          </a:p>
          <a:p>
            <a:r>
              <a:rPr lang="tr-TR" b="1">
                <a:solidFill>
                  <a:srgbClr val="2F5597"/>
                </a:solidFill>
              </a:rPr>
              <a:t> </a:t>
            </a:r>
            <a:r>
              <a:rPr lang="tr-TR" b="1">
                <a:solidFill>
                  <a:srgbClr val="2F5597"/>
                </a:solidFill>
                <a:latin typeface="Calibri" pitchFamily="34" charset="0"/>
              </a:rPr>
              <a:t>A</a:t>
            </a:r>
            <a:r>
              <a:rPr lang="tr-TR" b="1">
                <a:solidFill>
                  <a:srgbClr val="2F5597"/>
                </a:solidFill>
              </a:rPr>
              <a:t>CC +</a:t>
            </a:r>
          </a:p>
        </p:txBody>
      </p:sp>
      <p:sp>
        <p:nvSpPr>
          <p:cNvPr id="58" name="Ok: Sağ 57"/>
          <p:cNvSpPr/>
          <p:nvPr/>
        </p:nvSpPr>
        <p:spPr>
          <a:xfrm>
            <a:off x="5900738" y="4797425"/>
            <a:ext cx="247650" cy="169863"/>
          </a:xfrm>
          <a:prstGeom prst="rightArrow">
            <a:avLst/>
          </a:prstGeom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9" name="Dikdörtgen: Yuvarlatılmış Köşeler 58"/>
          <p:cNvSpPr/>
          <p:nvPr/>
        </p:nvSpPr>
        <p:spPr>
          <a:xfrm>
            <a:off x="5002213" y="2112963"/>
            <a:ext cx="80962" cy="17621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1" name="Dikdörtgen: Yuvarlatılmış Köşeler 60"/>
          <p:cNvSpPr/>
          <p:nvPr/>
        </p:nvSpPr>
        <p:spPr>
          <a:xfrm>
            <a:off x="5002213" y="2427288"/>
            <a:ext cx="80962" cy="177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353" name="Metin kutusu 61"/>
          <p:cNvSpPr txBox="1">
            <a:spLocks noChangeArrowheads="1"/>
          </p:cNvSpPr>
          <p:nvPr/>
        </p:nvSpPr>
        <p:spPr bwMode="auto">
          <a:xfrm>
            <a:off x="3603625" y="5262563"/>
            <a:ext cx="15287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 b="1">
                <a:solidFill>
                  <a:schemeClr val="bg1"/>
                </a:solidFill>
                <a:latin typeface="Calibri" pitchFamily="34" charset="0"/>
              </a:rPr>
              <a:t>-             +</a:t>
            </a:r>
          </a:p>
        </p:txBody>
      </p:sp>
      <p:sp>
        <p:nvSpPr>
          <p:cNvPr id="63" name="Dikdörtgen 62"/>
          <p:cNvSpPr>
            <a:spLocks noChangeArrowheads="1"/>
          </p:cNvSpPr>
          <p:nvPr/>
        </p:nvSpPr>
        <p:spPr bwMode="auto">
          <a:xfrm>
            <a:off x="1585913" y="2389188"/>
            <a:ext cx="77787" cy="1878012"/>
          </a:xfrm>
          <a:prstGeom prst="rect">
            <a:avLst/>
          </a:prstGeom>
          <a:solidFill>
            <a:schemeClr val="hlink"/>
          </a:solidFill>
          <a:ln w="12700" algn="ctr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64" name="Dikdörtgen 63"/>
          <p:cNvSpPr>
            <a:spLocks noChangeArrowheads="1"/>
          </p:cNvSpPr>
          <p:nvPr/>
        </p:nvSpPr>
        <p:spPr bwMode="auto">
          <a:xfrm>
            <a:off x="4878388" y="3652838"/>
            <a:ext cx="65087" cy="585787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65" name="Dikdörtgen 64"/>
          <p:cNvSpPr>
            <a:spLocks noChangeArrowheads="1"/>
          </p:cNvSpPr>
          <p:nvPr/>
        </p:nvSpPr>
        <p:spPr bwMode="auto">
          <a:xfrm>
            <a:off x="1576388" y="4225925"/>
            <a:ext cx="3367087" cy="77788"/>
          </a:xfrm>
          <a:prstGeom prst="rect">
            <a:avLst/>
          </a:prstGeom>
          <a:solidFill>
            <a:srgbClr val="0070C0"/>
          </a:solidFill>
          <a:ln w="9525" algn="ctr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6" name="Dikdörtgen 65"/>
          <p:cNvSpPr>
            <a:spLocks noChangeArrowheads="1"/>
          </p:cNvSpPr>
          <p:nvPr/>
        </p:nvSpPr>
        <p:spPr bwMode="auto">
          <a:xfrm>
            <a:off x="1955800" y="2389188"/>
            <a:ext cx="82550" cy="1630362"/>
          </a:xfrm>
          <a:prstGeom prst="rect">
            <a:avLst/>
          </a:prstGeom>
          <a:solidFill>
            <a:srgbClr val="3366FF"/>
          </a:solidFill>
          <a:ln w="12700" algn="ctr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67" name="Dikdörtgen 66"/>
          <p:cNvSpPr/>
          <p:nvPr/>
        </p:nvSpPr>
        <p:spPr>
          <a:xfrm>
            <a:off x="1955800" y="3983038"/>
            <a:ext cx="2887663" cy="77787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solidFill>
                <a:schemeClr val="accent1"/>
              </a:solidFill>
            </a:endParaRPr>
          </a:p>
        </p:txBody>
      </p:sp>
      <p:sp>
        <p:nvSpPr>
          <p:cNvPr id="68" name="Dikdörtgen 67"/>
          <p:cNvSpPr/>
          <p:nvPr/>
        </p:nvSpPr>
        <p:spPr>
          <a:xfrm>
            <a:off x="4776788" y="3657600"/>
            <a:ext cx="66675" cy="32226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69" name="Dikdörtgen: Yuvarlatılmış Köşeler 68"/>
          <p:cNvSpPr/>
          <p:nvPr/>
        </p:nvSpPr>
        <p:spPr>
          <a:xfrm>
            <a:off x="3429000" y="2840038"/>
            <a:ext cx="80963" cy="17621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0" name="Dikdörtgen: Yuvarlatılmış Köşeler 69"/>
          <p:cNvSpPr/>
          <p:nvPr/>
        </p:nvSpPr>
        <p:spPr>
          <a:xfrm>
            <a:off x="3429000" y="3154363"/>
            <a:ext cx="80963" cy="17621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1" name="Metin kutusu 70"/>
          <p:cNvSpPr txBox="1"/>
          <p:nvPr/>
        </p:nvSpPr>
        <p:spPr>
          <a:xfrm>
            <a:off x="4486275" y="2030413"/>
            <a:ext cx="760413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GPS</a:t>
            </a:r>
          </a:p>
        </p:txBody>
      </p:sp>
      <p:sp>
        <p:nvSpPr>
          <p:cNvPr id="72" name="Metin kutusu 71"/>
          <p:cNvSpPr txBox="1"/>
          <p:nvPr/>
        </p:nvSpPr>
        <p:spPr>
          <a:xfrm>
            <a:off x="4503738" y="2346325"/>
            <a:ext cx="760412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STA</a:t>
            </a:r>
          </a:p>
        </p:txBody>
      </p:sp>
      <p:sp>
        <p:nvSpPr>
          <p:cNvPr id="13364" name="Metin kutusu 72"/>
          <p:cNvSpPr txBox="1">
            <a:spLocks noChangeArrowheads="1"/>
          </p:cNvSpPr>
          <p:nvPr/>
        </p:nvSpPr>
        <p:spPr bwMode="auto">
          <a:xfrm>
            <a:off x="3490913" y="2754313"/>
            <a:ext cx="1255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b="1">
                <a:solidFill>
                  <a:srgbClr val="2F5597"/>
                </a:solidFill>
                <a:latin typeface="Calibri" pitchFamily="34" charset="0"/>
              </a:rPr>
              <a:t>BAT</a:t>
            </a:r>
            <a:r>
              <a:rPr lang="tr-TR" sz="1600" b="1">
                <a:solidFill>
                  <a:srgbClr val="2F5597"/>
                </a:solidFill>
              </a:rPr>
              <a:t>ARYA</a:t>
            </a:r>
            <a:endParaRPr lang="tr-TR" b="1">
              <a:solidFill>
                <a:srgbClr val="2F5597"/>
              </a:solidFill>
            </a:endParaRPr>
          </a:p>
        </p:txBody>
      </p:sp>
      <p:sp>
        <p:nvSpPr>
          <p:cNvPr id="74" name="Metin kutusu 73"/>
          <p:cNvSpPr txBox="1"/>
          <p:nvPr/>
        </p:nvSpPr>
        <p:spPr>
          <a:xfrm>
            <a:off x="3475038" y="3076575"/>
            <a:ext cx="760412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GSM</a:t>
            </a:r>
          </a:p>
        </p:txBody>
      </p:sp>
      <p:sp>
        <p:nvSpPr>
          <p:cNvPr id="75" name="Dikdörtgen 74"/>
          <p:cNvSpPr>
            <a:spLocks noChangeArrowheads="1"/>
          </p:cNvSpPr>
          <p:nvPr/>
        </p:nvSpPr>
        <p:spPr bwMode="auto">
          <a:xfrm>
            <a:off x="906463" y="2400300"/>
            <a:ext cx="77787" cy="2574925"/>
          </a:xfrm>
          <a:prstGeom prst="rect">
            <a:avLst/>
          </a:prstGeom>
          <a:solidFill>
            <a:srgbClr val="008000"/>
          </a:solidFill>
          <a:ln w="12700" algn="ctr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76" name="Dikdörtgen 75"/>
          <p:cNvSpPr>
            <a:spLocks noChangeArrowheads="1"/>
          </p:cNvSpPr>
          <p:nvPr/>
        </p:nvSpPr>
        <p:spPr bwMode="auto">
          <a:xfrm>
            <a:off x="1301750" y="2390775"/>
            <a:ext cx="77788" cy="2574925"/>
          </a:xfrm>
          <a:prstGeom prst="rect">
            <a:avLst/>
          </a:prstGeom>
          <a:solidFill>
            <a:srgbClr val="008000"/>
          </a:solidFill>
          <a:ln w="12700" algn="ctr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77" name="Ok: Aşağı 76"/>
          <p:cNvSpPr>
            <a:spLocks noChangeArrowheads="1"/>
          </p:cNvSpPr>
          <p:nvPr/>
        </p:nvSpPr>
        <p:spPr bwMode="auto">
          <a:xfrm>
            <a:off x="860425" y="4852988"/>
            <a:ext cx="166688" cy="315912"/>
          </a:xfrm>
          <a:prstGeom prst="downArrow">
            <a:avLst>
              <a:gd name="adj1" fmla="val 50000"/>
              <a:gd name="adj2" fmla="val 50311"/>
            </a:avLst>
          </a:prstGeom>
          <a:solidFill>
            <a:srgbClr val="008000"/>
          </a:solidFill>
          <a:ln w="12700" algn="ctr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8" name="Ok: Aşağı 77"/>
          <p:cNvSpPr>
            <a:spLocks noChangeArrowheads="1"/>
          </p:cNvSpPr>
          <p:nvPr/>
        </p:nvSpPr>
        <p:spPr bwMode="auto">
          <a:xfrm>
            <a:off x="1260475" y="4851400"/>
            <a:ext cx="160338" cy="315913"/>
          </a:xfrm>
          <a:prstGeom prst="downArrow">
            <a:avLst>
              <a:gd name="adj1" fmla="val 50000"/>
              <a:gd name="adj2" fmla="val 52304"/>
            </a:avLst>
          </a:prstGeom>
          <a:solidFill>
            <a:srgbClr val="008000"/>
          </a:solidFill>
          <a:ln w="12700" algn="ctr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3370" name="Metin kutusu 78"/>
          <p:cNvSpPr txBox="1">
            <a:spLocks noChangeArrowheads="1"/>
          </p:cNvSpPr>
          <p:nvPr/>
        </p:nvSpPr>
        <p:spPr bwMode="auto">
          <a:xfrm>
            <a:off x="180975" y="5210175"/>
            <a:ext cx="2627313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b="1">
                <a:solidFill>
                  <a:srgbClr val="2F5597"/>
                </a:solidFill>
                <a:latin typeface="Calibri" pitchFamily="34" charset="0"/>
              </a:rPr>
              <a:t>MOTOR BLOKAJ UÇLARI</a:t>
            </a:r>
          </a:p>
          <a:p>
            <a:r>
              <a:rPr lang="tr-TR" sz="1600" b="1">
                <a:solidFill>
                  <a:srgbClr val="2F5597"/>
                </a:solidFill>
                <a:latin typeface="Calibri" pitchFamily="34" charset="0"/>
              </a:rPr>
              <a:t>(İ</a:t>
            </a:r>
            <a:r>
              <a:rPr lang="tr-TR" sz="1600" b="1">
                <a:solidFill>
                  <a:srgbClr val="2F5597"/>
                </a:solidFill>
              </a:rPr>
              <a:t>mmobilizer /</a:t>
            </a:r>
            <a:r>
              <a:rPr lang="tr-TR" sz="1600" b="1">
                <a:solidFill>
                  <a:srgbClr val="2F5597"/>
                </a:solidFill>
                <a:latin typeface="Calibri" pitchFamily="34" charset="0"/>
              </a:rPr>
              <a:t> Kontak ceryanı araya girilir )</a:t>
            </a:r>
          </a:p>
        </p:txBody>
      </p:sp>
      <p:sp>
        <p:nvSpPr>
          <p:cNvPr id="93" name="Dikdörtgen 92"/>
          <p:cNvSpPr/>
          <p:nvPr/>
        </p:nvSpPr>
        <p:spPr>
          <a:xfrm>
            <a:off x="6435725" y="1498600"/>
            <a:ext cx="655638" cy="1920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1200">
                <a:solidFill>
                  <a:schemeClr val="bg2"/>
                </a:solidFill>
                <a:latin typeface="Arial" charset="0"/>
                <a:cs typeface="Arial" charset="0"/>
              </a:rPr>
              <a:t>kırmızı</a:t>
            </a:r>
          </a:p>
        </p:txBody>
      </p:sp>
      <p:sp>
        <p:nvSpPr>
          <p:cNvPr id="94" name="Dikdörtgen 93"/>
          <p:cNvSpPr/>
          <p:nvPr/>
        </p:nvSpPr>
        <p:spPr>
          <a:xfrm>
            <a:off x="6442075" y="1698625"/>
            <a:ext cx="655638" cy="2174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1200">
                <a:solidFill>
                  <a:srgbClr val="2F5597"/>
                </a:solidFill>
                <a:latin typeface="Arial" charset="0"/>
                <a:cs typeface="Arial" charset="0"/>
              </a:rPr>
              <a:t>sarı</a:t>
            </a:r>
          </a:p>
        </p:txBody>
      </p:sp>
      <p:sp>
        <p:nvSpPr>
          <p:cNvPr id="13373" name="Metin kutusu 94"/>
          <p:cNvSpPr txBox="1">
            <a:spLocks noChangeArrowheads="1"/>
          </p:cNvSpPr>
          <p:nvPr/>
        </p:nvSpPr>
        <p:spPr bwMode="auto">
          <a:xfrm>
            <a:off x="6310313" y="1108075"/>
            <a:ext cx="5024437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1400" b="1">
                <a:solidFill>
                  <a:srgbClr val="2F5597"/>
                </a:solidFill>
              </a:rPr>
              <a:t>POWER KABLO BAĞLANTILARI</a:t>
            </a:r>
          </a:p>
          <a:p>
            <a:endParaRPr lang="tr-TR" sz="1400" b="1">
              <a:solidFill>
                <a:srgbClr val="2F5597"/>
              </a:solidFill>
            </a:endParaRPr>
          </a:p>
          <a:p>
            <a:endParaRPr lang="tr-TR" sz="1400" b="1">
              <a:solidFill>
                <a:srgbClr val="2F5597"/>
              </a:solidFill>
            </a:endParaRPr>
          </a:p>
        </p:txBody>
      </p:sp>
      <p:sp>
        <p:nvSpPr>
          <p:cNvPr id="96" name="Dikdörtgen 95"/>
          <p:cNvSpPr/>
          <p:nvPr/>
        </p:nvSpPr>
        <p:spPr>
          <a:xfrm>
            <a:off x="6442075" y="1924050"/>
            <a:ext cx="657225" cy="20637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1200">
                <a:solidFill>
                  <a:schemeClr val="bg1"/>
                </a:solidFill>
                <a:latin typeface="Arial" charset="0"/>
                <a:cs typeface="Arial" charset="0"/>
              </a:rPr>
              <a:t>siyah</a:t>
            </a:r>
          </a:p>
        </p:txBody>
      </p:sp>
      <p:sp>
        <p:nvSpPr>
          <p:cNvPr id="97" name="Dikdörtgen 96"/>
          <p:cNvSpPr/>
          <p:nvPr/>
        </p:nvSpPr>
        <p:spPr>
          <a:xfrm>
            <a:off x="6442075" y="2800350"/>
            <a:ext cx="657225" cy="487363"/>
          </a:xfrm>
          <a:prstGeom prst="rect">
            <a:avLst/>
          </a:prstGeom>
          <a:solidFill>
            <a:srgbClr val="044B9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8" name="Dikdörtgen 97"/>
          <p:cNvSpPr/>
          <p:nvPr/>
        </p:nvSpPr>
        <p:spPr>
          <a:xfrm>
            <a:off x="6442075" y="3046413"/>
            <a:ext cx="657225" cy="230187"/>
          </a:xfrm>
          <a:prstGeom prst="rect">
            <a:avLst/>
          </a:prstGeom>
          <a:solidFill>
            <a:srgbClr val="044B9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9" name="Metin kutusu 98"/>
          <p:cNvSpPr txBox="1"/>
          <p:nvPr/>
        </p:nvSpPr>
        <p:spPr>
          <a:xfrm>
            <a:off x="7175500" y="1427163"/>
            <a:ext cx="3800475" cy="3063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4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SABİT BESLEME (+12V-24V) </a:t>
            </a:r>
          </a:p>
        </p:txBody>
      </p:sp>
      <p:sp>
        <p:nvSpPr>
          <p:cNvPr id="13378" name="Metin kutusu 99"/>
          <p:cNvSpPr txBox="1">
            <a:spLocks noChangeArrowheads="1"/>
          </p:cNvSpPr>
          <p:nvPr/>
        </p:nvSpPr>
        <p:spPr bwMode="auto">
          <a:xfrm>
            <a:off x="7175500" y="1663700"/>
            <a:ext cx="3800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1400" b="1">
                <a:solidFill>
                  <a:srgbClr val="2F5597"/>
                </a:solidFill>
                <a:latin typeface="Calibri" pitchFamily="34" charset="0"/>
              </a:rPr>
              <a:t>KONTAK</a:t>
            </a:r>
            <a:r>
              <a:rPr lang="tr-TR" sz="1400" b="1">
                <a:solidFill>
                  <a:srgbClr val="2F5597"/>
                </a:solidFill>
              </a:rPr>
              <a:t> +</a:t>
            </a:r>
            <a:r>
              <a:rPr lang="tr-TR" sz="1400" b="1">
                <a:solidFill>
                  <a:srgbClr val="2F5597"/>
                </a:solidFill>
                <a:latin typeface="Calibri" pitchFamily="34" charset="0"/>
              </a:rPr>
              <a:t> BA</a:t>
            </a:r>
            <a:r>
              <a:rPr lang="tr-TR" sz="1200" b="1">
                <a:solidFill>
                  <a:srgbClr val="2F5597"/>
                </a:solidFill>
                <a:latin typeface="Calibri" pitchFamily="34" charset="0"/>
              </a:rPr>
              <a:t>Ğ</a:t>
            </a:r>
            <a:r>
              <a:rPr lang="tr-TR" sz="1400" b="1">
                <a:solidFill>
                  <a:srgbClr val="2F5597"/>
                </a:solidFill>
                <a:latin typeface="Calibri" pitchFamily="34" charset="0"/>
              </a:rPr>
              <a:t>LANTISI </a:t>
            </a:r>
          </a:p>
        </p:txBody>
      </p:sp>
      <p:sp>
        <p:nvSpPr>
          <p:cNvPr id="13379" name="Metin kutusu 100"/>
          <p:cNvSpPr txBox="1">
            <a:spLocks noChangeArrowheads="1"/>
          </p:cNvSpPr>
          <p:nvPr/>
        </p:nvSpPr>
        <p:spPr bwMode="auto">
          <a:xfrm>
            <a:off x="7191375" y="1924050"/>
            <a:ext cx="3800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1400" b="1">
                <a:solidFill>
                  <a:srgbClr val="2F5597"/>
                </a:solidFill>
                <a:latin typeface="Calibri" pitchFamily="34" charset="0"/>
              </a:rPr>
              <a:t>GND (</a:t>
            </a:r>
            <a:r>
              <a:rPr lang="tr-TR" sz="1200" b="1">
                <a:solidFill>
                  <a:srgbClr val="2F5597"/>
                </a:solidFill>
                <a:latin typeface="Calibri" pitchFamily="34" charset="0"/>
              </a:rPr>
              <a:t>Ş</a:t>
            </a:r>
            <a:r>
              <a:rPr lang="tr-TR" sz="1400" b="1">
                <a:solidFill>
                  <a:srgbClr val="2F5597"/>
                </a:solidFill>
                <a:latin typeface="Calibri" pitchFamily="34" charset="0"/>
              </a:rPr>
              <a:t>ASE BA</a:t>
            </a:r>
            <a:r>
              <a:rPr lang="tr-TR" sz="1200" b="1">
                <a:solidFill>
                  <a:srgbClr val="2F5597"/>
                </a:solidFill>
                <a:latin typeface="Calibri" pitchFamily="34" charset="0"/>
              </a:rPr>
              <a:t>Ğ</a:t>
            </a:r>
            <a:r>
              <a:rPr lang="tr-TR" sz="1400" b="1">
                <a:solidFill>
                  <a:srgbClr val="2F5597"/>
                </a:solidFill>
                <a:latin typeface="Calibri" pitchFamily="34" charset="0"/>
              </a:rPr>
              <a:t>LANTISI - EKSİ VOLTAJ)</a:t>
            </a:r>
          </a:p>
        </p:txBody>
      </p:sp>
      <p:sp>
        <p:nvSpPr>
          <p:cNvPr id="13380" name="Metin kutusu 101"/>
          <p:cNvSpPr txBox="1">
            <a:spLocks noChangeArrowheads="1"/>
          </p:cNvSpPr>
          <p:nvPr/>
        </p:nvSpPr>
        <p:spPr bwMode="auto">
          <a:xfrm>
            <a:off x="7175500" y="2773363"/>
            <a:ext cx="50165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1400" b="1">
                <a:solidFill>
                  <a:srgbClr val="2F5597"/>
                </a:solidFill>
                <a:latin typeface="Calibri" pitchFamily="34" charset="0"/>
              </a:rPr>
              <a:t>BLOKAJ RÖLESİ BESLEME</a:t>
            </a:r>
            <a:r>
              <a:rPr lang="tr-TR" sz="1400" b="1">
                <a:solidFill>
                  <a:srgbClr val="2F5597"/>
                </a:solidFill>
              </a:rPr>
              <a:t>:</a:t>
            </a:r>
            <a:r>
              <a:rPr lang="tr-TR" sz="1400" b="1">
                <a:solidFill>
                  <a:srgbClr val="2F5597"/>
                </a:solidFill>
                <a:latin typeface="Calibri" pitchFamily="34" charset="0"/>
              </a:rPr>
              <a:t> </a:t>
            </a:r>
            <a:endParaRPr lang="tr-TR" sz="1400" b="1">
              <a:solidFill>
                <a:srgbClr val="2F5597"/>
              </a:solidFill>
            </a:endParaRPr>
          </a:p>
          <a:p>
            <a:r>
              <a:rPr lang="tr-TR" sz="1400" b="1">
                <a:solidFill>
                  <a:srgbClr val="2F5597"/>
                </a:solidFill>
                <a:latin typeface="Calibri" pitchFamily="34" charset="0"/>
              </a:rPr>
              <a:t>(85 – 86 </a:t>
            </a:r>
            <a:r>
              <a:rPr lang="tr-TR" sz="1200" b="1">
                <a:solidFill>
                  <a:srgbClr val="2F5597"/>
                </a:solidFill>
              </a:rPr>
              <a:t>MAVİ) RÖLE SOKETİNDEKİ MAVİ </a:t>
            </a:r>
            <a:r>
              <a:rPr lang="tr-TR" sz="1400" b="1">
                <a:solidFill>
                  <a:srgbClr val="2F5597"/>
                </a:solidFill>
                <a:latin typeface="Calibri" pitchFamily="34" charset="0"/>
              </a:rPr>
              <a:t>UÇLARA BA</a:t>
            </a:r>
            <a:r>
              <a:rPr lang="tr-TR" sz="1200" b="1">
                <a:solidFill>
                  <a:srgbClr val="2F5597"/>
                </a:solidFill>
                <a:latin typeface="Calibri" pitchFamily="34" charset="0"/>
              </a:rPr>
              <a:t>Ğ</a:t>
            </a:r>
            <a:r>
              <a:rPr lang="tr-TR" sz="1400" b="1">
                <a:solidFill>
                  <a:srgbClr val="2F5597"/>
                </a:solidFill>
                <a:latin typeface="Calibri" pitchFamily="34" charset="0"/>
              </a:rPr>
              <a:t>LANACAK - YÖNÜ YOKTUR</a:t>
            </a:r>
          </a:p>
        </p:txBody>
      </p:sp>
      <p:sp>
        <p:nvSpPr>
          <p:cNvPr id="13381" name="Metin kutusu 102"/>
          <p:cNvSpPr txBox="1">
            <a:spLocks noChangeArrowheads="1"/>
          </p:cNvSpPr>
          <p:nvPr/>
        </p:nvSpPr>
        <p:spPr bwMode="auto">
          <a:xfrm>
            <a:off x="6326188" y="2360613"/>
            <a:ext cx="53101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1600" b="1">
                <a:solidFill>
                  <a:srgbClr val="2F5597"/>
                </a:solidFill>
              </a:rPr>
              <a:t>B</a:t>
            </a:r>
            <a:r>
              <a:rPr lang="tr-TR" b="1">
                <a:solidFill>
                  <a:srgbClr val="2F5597"/>
                </a:solidFill>
                <a:latin typeface="Calibri" pitchFamily="34" charset="0"/>
              </a:rPr>
              <a:t>LOKAJ KABLOSU</a:t>
            </a:r>
            <a:r>
              <a:rPr lang="tr-TR" b="1">
                <a:solidFill>
                  <a:srgbClr val="2F5597"/>
                </a:solidFill>
              </a:rPr>
              <a:t> -</a:t>
            </a:r>
            <a:r>
              <a:rPr lang="tr-TR" b="1">
                <a:solidFill>
                  <a:srgbClr val="2F5597"/>
                </a:solidFill>
                <a:latin typeface="Calibri" pitchFamily="34" charset="0"/>
              </a:rPr>
              <a:t> 2 KABLO SOKETLİ</a:t>
            </a:r>
            <a:r>
              <a:rPr lang="tr-TR" sz="1400" b="1">
                <a:solidFill>
                  <a:srgbClr val="2F5597"/>
                </a:solidFill>
              </a:rPr>
              <a:t> (2 li MAVİ KABLO</a:t>
            </a:r>
            <a:r>
              <a:rPr lang="tr-TR" sz="1400" b="1">
                <a:solidFill>
                  <a:srgbClr val="2F5597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13382" name="Dikdörtgen: Yuvarlatılmış Köşeler 103"/>
          <p:cNvSpPr>
            <a:spLocks noChangeArrowheads="1"/>
          </p:cNvSpPr>
          <p:nvPr/>
        </p:nvSpPr>
        <p:spPr bwMode="auto">
          <a:xfrm>
            <a:off x="6310313" y="485775"/>
            <a:ext cx="5106987" cy="496888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12700" algn="ctr">
            <a:solidFill>
              <a:srgbClr val="2F528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tr-TR">
              <a:solidFill>
                <a:schemeClr val="accent1"/>
              </a:solidFill>
              <a:latin typeface="Calibri" pitchFamily="34" charset="0"/>
            </a:endParaRPr>
          </a:p>
        </p:txBody>
      </p:sp>
      <p:sp>
        <p:nvSpPr>
          <p:cNvPr id="13383" name="Metin kutusu 104"/>
          <p:cNvSpPr txBox="1">
            <a:spLocks noChangeArrowheads="1"/>
          </p:cNvSpPr>
          <p:nvPr/>
        </p:nvSpPr>
        <p:spPr bwMode="auto">
          <a:xfrm>
            <a:off x="6878638" y="550863"/>
            <a:ext cx="42989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1400" b="1">
                <a:solidFill>
                  <a:srgbClr val="044B92"/>
                </a:solidFill>
              </a:rPr>
              <a:t>NOKKON</a:t>
            </a:r>
            <a:r>
              <a:rPr lang="tr-TR" sz="1400" b="1">
                <a:solidFill>
                  <a:srgbClr val="044B92"/>
                </a:solidFill>
                <a:latin typeface="Calibri" pitchFamily="34" charset="0"/>
              </a:rPr>
              <a:t> </a:t>
            </a:r>
            <a:r>
              <a:rPr lang="tr-TR" sz="1400" b="1">
                <a:solidFill>
                  <a:srgbClr val="044B92"/>
                </a:solidFill>
              </a:rPr>
              <a:t>MULTİ TRACK </a:t>
            </a:r>
            <a:r>
              <a:rPr lang="tr-TR" sz="1400" b="1">
                <a:solidFill>
                  <a:srgbClr val="044B92"/>
                </a:solidFill>
                <a:latin typeface="Calibri" pitchFamily="34" charset="0"/>
              </a:rPr>
              <a:t>ARAÇ TAKİP SİSTEMİ</a:t>
            </a:r>
          </a:p>
        </p:txBody>
      </p:sp>
      <p:sp>
        <p:nvSpPr>
          <p:cNvPr id="13384" name="Metin kutusu 106"/>
          <p:cNvSpPr txBox="1">
            <a:spLocks noChangeArrowheads="1"/>
          </p:cNvSpPr>
          <p:nvPr/>
        </p:nvSpPr>
        <p:spPr bwMode="auto">
          <a:xfrm>
            <a:off x="6310313" y="3433763"/>
            <a:ext cx="56848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1400" b="1">
                <a:solidFill>
                  <a:srgbClr val="2F5597"/>
                </a:solidFill>
              </a:rPr>
              <a:t> </a:t>
            </a:r>
            <a:r>
              <a:rPr lang="tr-TR" sz="1400" b="1">
                <a:solidFill>
                  <a:srgbClr val="2F5597"/>
                </a:solidFill>
                <a:latin typeface="Calibri" pitchFamily="34" charset="0"/>
              </a:rPr>
              <a:t>RÖLENİN 87</a:t>
            </a:r>
            <a:r>
              <a:rPr lang="tr-TR" sz="1400" b="1">
                <a:solidFill>
                  <a:srgbClr val="2F5597"/>
                </a:solidFill>
              </a:rPr>
              <a:t>-</a:t>
            </a:r>
            <a:r>
              <a:rPr lang="tr-TR" sz="1400" b="1">
                <a:solidFill>
                  <a:srgbClr val="2F5597"/>
                </a:solidFill>
                <a:latin typeface="Calibri" pitchFamily="34" charset="0"/>
              </a:rPr>
              <a:t>A VE 30 NOLU UÇLARI(YEŞİL) BLOKAJ İÇİN KULLANILACAK</a:t>
            </a:r>
          </a:p>
        </p:txBody>
      </p:sp>
      <p:sp>
        <p:nvSpPr>
          <p:cNvPr id="13385" name="AutoShape 78"/>
          <p:cNvSpPr>
            <a:spLocks noChangeArrowheads="1"/>
          </p:cNvSpPr>
          <p:nvPr/>
        </p:nvSpPr>
        <p:spPr bwMode="auto">
          <a:xfrm>
            <a:off x="6283325" y="3857625"/>
            <a:ext cx="3430588" cy="403225"/>
          </a:xfrm>
          <a:prstGeom prst="roundRect">
            <a:avLst>
              <a:gd name="adj" fmla="val 16667"/>
            </a:avLst>
          </a:pr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r-TR" b="1">
                <a:solidFill>
                  <a:srgbClr val="044B92"/>
                </a:solidFill>
              </a:rPr>
              <a:t>SENSÖR BAĞLANTILARI</a:t>
            </a:r>
          </a:p>
        </p:txBody>
      </p:sp>
      <p:sp>
        <p:nvSpPr>
          <p:cNvPr id="13388" name="Line 81"/>
          <p:cNvSpPr>
            <a:spLocks noChangeShapeType="1"/>
          </p:cNvSpPr>
          <p:nvPr/>
        </p:nvSpPr>
        <p:spPr bwMode="auto">
          <a:xfrm flipH="1">
            <a:off x="7192963" y="4260850"/>
            <a:ext cx="33337" cy="1247775"/>
          </a:xfrm>
          <a:prstGeom prst="line">
            <a:avLst/>
          </a:prstGeom>
          <a:noFill/>
          <a:ln w="76200">
            <a:solidFill>
              <a:schemeClr val="accent6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3387" name="Line 83"/>
          <p:cNvSpPr>
            <a:spLocks noChangeShapeType="1"/>
          </p:cNvSpPr>
          <p:nvPr/>
        </p:nvSpPr>
        <p:spPr bwMode="auto">
          <a:xfrm flipH="1">
            <a:off x="6678613" y="4243388"/>
            <a:ext cx="26987" cy="1255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" name="Line 84"/>
          <p:cNvSpPr>
            <a:spLocks noChangeShapeType="1"/>
          </p:cNvSpPr>
          <p:nvPr/>
        </p:nvSpPr>
        <p:spPr bwMode="auto">
          <a:xfrm flipH="1">
            <a:off x="6611938" y="4267200"/>
            <a:ext cx="0" cy="1225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3389" name="Text Box 85"/>
          <p:cNvSpPr txBox="1">
            <a:spLocks noChangeArrowheads="1"/>
          </p:cNvSpPr>
          <p:nvPr/>
        </p:nvSpPr>
        <p:spPr bwMode="auto">
          <a:xfrm>
            <a:off x="6297613" y="5538788"/>
            <a:ext cx="7667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>
                <a:solidFill>
                  <a:srgbClr val="044B92"/>
                </a:solidFill>
              </a:rPr>
              <a:t>(- )ŞASE</a:t>
            </a:r>
          </a:p>
        </p:txBody>
      </p:sp>
      <p:sp>
        <p:nvSpPr>
          <p:cNvPr id="13390" name="Text Box 86"/>
          <p:cNvSpPr txBox="1">
            <a:spLocks noChangeArrowheads="1"/>
          </p:cNvSpPr>
          <p:nvPr/>
        </p:nvSpPr>
        <p:spPr bwMode="auto">
          <a:xfrm>
            <a:off x="6870700" y="5527675"/>
            <a:ext cx="7635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>
                <a:solidFill>
                  <a:srgbClr val="044B92"/>
                </a:solidFill>
              </a:rPr>
              <a:t>( -) ŞASE</a:t>
            </a:r>
          </a:p>
        </p:txBody>
      </p:sp>
      <p:sp>
        <p:nvSpPr>
          <p:cNvPr id="13391" name="Text Box 87"/>
          <p:cNvSpPr txBox="1">
            <a:spLocks noChangeArrowheads="1"/>
          </p:cNvSpPr>
          <p:nvPr/>
        </p:nvSpPr>
        <p:spPr bwMode="auto">
          <a:xfrm>
            <a:off x="7593013" y="5327650"/>
            <a:ext cx="1200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000">
                <a:solidFill>
                  <a:srgbClr val="044B92"/>
                </a:solidFill>
              </a:rPr>
              <a:t>+</a:t>
            </a:r>
            <a:r>
              <a:rPr lang="tr-TR">
                <a:solidFill>
                  <a:srgbClr val="044B92"/>
                </a:solidFill>
              </a:rPr>
              <a:t> </a:t>
            </a:r>
            <a:r>
              <a:rPr lang="tr-TR" sz="1000">
                <a:solidFill>
                  <a:srgbClr val="044B92"/>
                </a:solidFill>
              </a:rPr>
              <a:t>CERYAN</a:t>
            </a:r>
          </a:p>
        </p:txBody>
      </p:sp>
      <p:sp>
        <p:nvSpPr>
          <p:cNvPr id="13395" name="Text Box 88"/>
          <p:cNvSpPr txBox="1">
            <a:spLocks noChangeArrowheads="1"/>
          </p:cNvSpPr>
          <p:nvPr/>
        </p:nvSpPr>
        <p:spPr bwMode="auto">
          <a:xfrm>
            <a:off x="8486775" y="4533900"/>
            <a:ext cx="4264025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tr-TR" sz="1000" b="1" u="sng" dirty="0">
                <a:solidFill>
                  <a:srgbClr val="044B92"/>
                </a:solidFill>
              </a:rPr>
              <a:t>Beyaz Kablo:</a:t>
            </a:r>
          </a:p>
          <a:p>
            <a:pPr>
              <a:spcBef>
                <a:spcPct val="50000"/>
              </a:spcBef>
              <a:defRPr/>
            </a:pPr>
            <a:r>
              <a:rPr lang="tr-TR" sz="1000" dirty="0">
                <a:solidFill>
                  <a:srgbClr val="044B92"/>
                </a:solidFill>
              </a:rPr>
              <a:t>Bu uca (-) şase Voltaj </a:t>
            </a:r>
            <a:r>
              <a:rPr lang="tr-TR" sz="1000" dirty="0" err="1">
                <a:solidFill>
                  <a:srgbClr val="044B92"/>
                </a:solidFill>
              </a:rPr>
              <a:t>bağlanır</a:t>
            </a:r>
            <a:r>
              <a:rPr lang="tr-TR" sz="1000" err="1">
                <a:solidFill>
                  <a:srgbClr val="044B92"/>
                </a:solidFill>
              </a:rPr>
              <a:t>.’</a:t>
            </a:r>
            <a:r>
              <a:rPr lang="tr-TR" sz="1000">
                <a:solidFill>
                  <a:srgbClr val="044B92"/>
                </a:solidFill>
              </a:rPr>
              <a:t>’ACİL </a:t>
            </a:r>
            <a:r>
              <a:rPr lang="tr-TR" sz="1000" dirty="0">
                <a:solidFill>
                  <a:srgbClr val="044B92"/>
                </a:solidFill>
              </a:rPr>
              <a:t>DURUM’’ diye uyarı gönderir.</a:t>
            </a:r>
          </a:p>
          <a:p>
            <a:pPr>
              <a:spcBef>
                <a:spcPct val="50000"/>
              </a:spcBef>
              <a:defRPr/>
            </a:pPr>
            <a:r>
              <a:rPr lang="tr-TR" sz="1000" b="1" u="sng" dirty="0">
                <a:solidFill>
                  <a:srgbClr val="10981D"/>
                </a:solidFill>
              </a:rPr>
              <a:t>Yeşil kablo: </a:t>
            </a:r>
          </a:p>
          <a:p>
            <a:pPr>
              <a:spcBef>
                <a:spcPct val="50000"/>
              </a:spcBef>
              <a:defRPr/>
            </a:pPr>
            <a:r>
              <a:rPr lang="tr-TR" sz="1000" dirty="0">
                <a:solidFill>
                  <a:srgbClr val="044B92"/>
                </a:solidFill>
              </a:rPr>
              <a:t>Bu uca (-) voltaj geldiğinde  web de </a:t>
            </a:r>
            <a:r>
              <a:rPr lang="tr-TR" sz="1000" dirty="0" err="1">
                <a:solidFill>
                  <a:srgbClr val="044B92"/>
                </a:solidFill>
              </a:rPr>
              <a:t>sensör</a:t>
            </a:r>
            <a:r>
              <a:rPr lang="tr-TR" sz="1000" dirty="0">
                <a:solidFill>
                  <a:srgbClr val="044B92"/>
                </a:solidFill>
              </a:rPr>
              <a:t> ayarlarında </a:t>
            </a:r>
            <a:r>
              <a:rPr lang="tr-TR" sz="1000" dirty="0" err="1">
                <a:solidFill>
                  <a:srgbClr val="044B92"/>
                </a:solidFill>
              </a:rPr>
              <a:t>input</a:t>
            </a:r>
            <a:r>
              <a:rPr lang="tr-TR" sz="1000" dirty="0">
                <a:solidFill>
                  <a:srgbClr val="044B92"/>
                </a:solidFill>
              </a:rPr>
              <a:t> 1 bölümüne hangi uyarıyı yazarsanız bildirim olarak onu alırsınız.’’ SİNTİNE ALARM’’ gibi</a:t>
            </a:r>
          </a:p>
          <a:p>
            <a:pPr>
              <a:spcBef>
                <a:spcPct val="50000"/>
              </a:spcBef>
              <a:defRPr/>
            </a:pPr>
            <a:r>
              <a:rPr lang="tr-TR" sz="1000" b="1" u="sng" dirty="0">
                <a:solidFill>
                  <a:schemeClr val="accent4">
                    <a:lumMod val="50000"/>
                  </a:schemeClr>
                </a:solidFill>
              </a:rPr>
              <a:t>Kahverengi Kablo:</a:t>
            </a:r>
          </a:p>
          <a:p>
            <a:pPr>
              <a:spcBef>
                <a:spcPct val="50000"/>
              </a:spcBef>
              <a:defRPr/>
            </a:pPr>
            <a:r>
              <a:rPr lang="tr-TR" sz="1000" dirty="0">
                <a:solidFill>
                  <a:srgbClr val="044B92"/>
                </a:solidFill>
              </a:rPr>
              <a:t>B uca + Voltaj </a:t>
            </a:r>
            <a:r>
              <a:rPr lang="tr-TR" sz="1000" dirty="0" err="1">
                <a:solidFill>
                  <a:srgbClr val="044B92"/>
                </a:solidFill>
              </a:rPr>
              <a:t>voltaj</a:t>
            </a:r>
            <a:r>
              <a:rPr lang="tr-TR" sz="1000" dirty="0">
                <a:solidFill>
                  <a:srgbClr val="044B92"/>
                </a:solidFill>
              </a:rPr>
              <a:t> geldiğinde web de </a:t>
            </a:r>
            <a:r>
              <a:rPr lang="tr-TR" sz="1000" dirty="0" err="1">
                <a:solidFill>
                  <a:srgbClr val="044B92"/>
                </a:solidFill>
              </a:rPr>
              <a:t>sensör</a:t>
            </a:r>
            <a:r>
              <a:rPr lang="tr-TR" sz="1000" dirty="0">
                <a:solidFill>
                  <a:srgbClr val="044B92"/>
                </a:solidFill>
              </a:rPr>
              <a:t> ayarlarında </a:t>
            </a:r>
            <a:r>
              <a:rPr lang="tr-TR" sz="1000" dirty="0" err="1">
                <a:solidFill>
                  <a:srgbClr val="044B92"/>
                </a:solidFill>
              </a:rPr>
              <a:t>input</a:t>
            </a:r>
            <a:r>
              <a:rPr lang="tr-TR" sz="1000" dirty="0">
                <a:solidFill>
                  <a:srgbClr val="044B92"/>
                </a:solidFill>
              </a:rPr>
              <a:t> 2 bölümüne hangi uyarıyı yazarsanız bildirim olarak onu alırsınız. Gelen uyarıyı program üzerinden </a:t>
            </a:r>
            <a:r>
              <a:rPr lang="tr-TR" sz="1000" dirty="0" err="1">
                <a:solidFill>
                  <a:srgbClr val="044B92"/>
                </a:solidFill>
              </a:rPr>
              <a:t>adlandırabilirsiniz.’’GÜVENLİK</a:t>
            </a:r>
            <a:r>
              <a:rPr lang="tr-TR" sz="1000" dirty="0">
                <a:solidFill>
                  <a:srgbClr val="044B92"/>
                </a:solidFill>
              </a:rPr>
              <a:t> ALARMI’’ vb.</a:t>
            </a:r>
          </a:p>
          <a:p>
            <a:pPr>
              <a:spcBef>
                <a:spcPct val="50000"/>
              </a:spcBef>
              <a:defRPr/>
            </a:pPr>
            <a:endParaRPr lang="tr-TR" sz="1000" b="1" u="sng" dirty="0">
              <a:solidFill>
                <a:srgbClr val="044B92"/>
              </a:solidFill>
            </a:endParaRPr>
          </a:p>
        </p:txBody>
      </p:sp>
      <p:sp>
        <p:nvSpPr>
          <p:cNvPr id="13393" name="Text Box 85"/>
          <p:cNvSpPr txBox="1">
            <a:spLocks noChangeArrowheads="1"/>
          </p:cNvSpPr>
          <p:nvPr/>
        </p:nvSpPr>
        <p:spPr bwMode="auto">
          <a:xfrm>
            <a:off x="3856038" y="3314700"/>
            <a:ext cx="52546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800">
                <a:solidFill>
                  <a:srgbClr val="044B92"/>
                </a:solidFill>
              </a:rPr>
              <a:t>   sensor</a:t>
            </a:r>
          </a:p>
        </p:txBody>
      </p:sp>
      <p:sp>
        <p:nvSpPr>
          <p:cNvPr id="79" name="Dikdörtgen 78">
            <a:extLst>
              <a:ext uri="{FF2B5EF4-FFF2-40B4-BE49-F238E27FC236}"/>
            </a:extLst>
          </p:cNvPr>
          <p:cNvSpPr/>
          <p:nvPr/>
        </p:nvSpPr>
        <p:spPr>
          <a:xfrm>
            <a:off x="7667625" y="4267200"/>
            <a:ext cx="76200" cy="1227138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0" name="Dikdörtgen 79">
            <a:extLst>
              <a:ext uri="{FF2B5EF4-FFF2-40B4-BE49-F238E27FC236}"/>
            </a:extLst>
          </p:cNvPr>
          <p:cNvSpPr/>
          <p:nvPr/>
        </p:nvSpPr>
        <p:spPr>
          <a:xfrm>
            <a:off x="4214813" y="3652838"/>
            <a:ext cx="46037" cy="82073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1" name="Dikdörtgen 80">
            <a:extLst>
              <a:ext uri="{FF2B5EF4-FFF2-40B4-BE49-F238E27FC236}"/>
            </a:extLst>
          </p:cNvPr>
          <p:cNvSpPr/>
          <p:nvPr/>
        </p:nvSpPr>
        <p:spPr>
          <a:xfrm>
            <a:off x="4060825" y="3649663"/>
            <a:ext cx="58738" cy="81915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2" name="Dikdörtgen 81">
            <a:extLst>
              <a:ext uri="{FF2B5EF4-FFF2-40B4-BE49-F238E27FC236}"/>
            </a:extLst>
          </p:cNvPr>
          <p:cNvSpPr/>
          <p:nvPr/>
        </p:nvSpPr>
        <p:spPr>
          <a:xfrm>
            <a:off x="3910013" y="3648075"/>
            <a:ext cx="58737" cy="8207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148</Words>
  <Application>Microsoft Office PowerPoint</Application>
  <PresentationFormat>Özel</PresentationFormat>
  <Paragraphs>37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Tasarım Şablonu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 Light</vt:lpstr>
      <vt:lpstr>Calibri</vt:lpstr>
      <vt:lpstr>Office Teması</vt:lpstr>
      <vt:lpstr>Slayt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LENOI BILIŞIM</dc:creator>
  <cp:lastModifiedBy>merih</cp:lastModifiedBy>
  <cp:revision>35</cp:revision>
  <cp:lastPrinted>2018-07-19T10:02:19Z</cp:lastPrinted>
  <dcterms:created xsi:type="dcterms:W3CDTF">2018-07-19T07:56:34Z</dcterms:created>
  <dcterms:modified xsi:type="dcterms:W3CDTF">2019-10-18T11:34:36Z</dcterms:modified>
</cp:coreProperties>
</file>